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01" r:id="rId3"/>
    <p:sldId id="364" r:id="rId4"/>
    <p:sldId id="362" r:id="rId5"/>
    <p:sldId id="355" r:id="rId6"/>
    <p:sldId id="352" r:id="rId7"/>
    <p:sldId id="305" r:id="rId8"/>
    <p:sldId id="302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56" r:id="rId18"/>
    <p:sldId id="317" r:id="rId19"/>
    <p:sldId id="318" r:id="rId20"/>
    <p:sldId id="357" r:id="rId21"/>
    <p:sldId id="322" r:id="rId22"/>
    <p:sldId id="329" r:id="rId23"/>
    <p:sldId id="330" r:id="rId24"/>
    <p:sldId id="358" r:id="rId25"/>
    <p:sldId id="332" r:id="rId26"/>
    <p:sldId id="333" r:id="rId27"/>
    <p:sldId id="334" r:id="rId28"/>
    <p:sldId id="359" r:id="rId29"/>
    <p:sldId id="337" r:id="rId30"/>
    <p:sldId id="338" r:id="rId31"/>
    <p:sldId id="340" r:id="rId32"/>
    <p:sldId id="360" r:id="rId33"/>
    <p:sldId id="361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63" r:id="rId43"/>
    <p:sldId id="265" r:id="rId44"/>
  </p:sldIdLst>
  <p:sldSz cx="13444538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60"/>
  </p:normalViewPr>
  <p:slideViewPr>
    <p:cSldViewPr>
      <p:cViewPr varScale="1">
        <p:scale>
          <a:sx n="95" d="100"/>
          <a:sy n="95" d="100"/>
        </p:scale>
        <p:origin x="588" y="90"/>
      </p:cViewPr>
      <p:guideLst>
        <p:guide orient="horz" pos="2160"/>
        <p:guide pos="3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787EA-6939-466E-9C1E-17D864C7D9D2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36784-94B2-450B-9B6F-0DF41060EF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973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B8F4-2F24-47AF-BF75-6BC65C51BBFB}" type="datetimeFigureOut">
              <a:rPr lang="ko-KR" altLang="en-US" smtClean="0"/>
              <a:t>2024-03-22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3AC8D-1306-4D79-9F78-97657418E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630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67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2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94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02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985" y="2130446"/>
            <a:ext cx="9769139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3972" y="3886200"/>
            <a:ext cx="804517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3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7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7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450E-8122-4B05-9210-4A7691ACE691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BD9C-73FD-4041-B22A-674BA14CFE99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2503" y="274659"/>
            <a:ext cx="258594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4655" y="274659"/>
            <a:ext cx="756629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A404-011A-443A-B5F6-1AB9E3FD956B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B80EA-75BA-41DD-B172-EDFCD975AA73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876" y="4406921"/>
            <a:ext cx="9769139" cy="1362075"/>
          </a:xfrm>
        </p:spPr>
        <p:txBody>
          <a:bodyPr anchor="t"/>
          <a:lstStyle>
            <a:lvl1pPr algn="l">
              <a:defRPr sz="502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876" y="2906734"/>
            <a:ext cx="9769139" cy="1500187"/>
          </a:xfrm>
        </p:spPr>
        <p:txBody>
          <a:bodyPr anchor="b"/>
          <a:lstStyle>
            <a:lvl1pPr marL="0" indent="0">
              <a:buNone/>
              <a:defRPr sz="2514">
                <a:solidFill>
                  <a:schemeClr val="tx1">
                    <a:tint val="75000"/>
                  </a:schemeClr>
                </a:solidFill>
              </a:defRPr>
            </a:lvl1pPr>
            <a:lvl2pPr marL="574633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2pPr>
            <a:lvl3pPr marL="1149270" indent="0">
              <a:buNone/>
              <a:defRPr sz="2011">
                <a:solidFill>
                  <a:schemeClr val="tx1">
                    <a:tint val="75000"/>
                  </a:schemeClr>
                </a:solidFill>
              </a:defRPr>
            </a:lvl3pPr>
            <a:lvl4pPr marL="1723906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29854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87317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44781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402244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59708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7660-B9D2-462E-8263-057541B57DD0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58" y="1600201"/>
            <a:ext cx="5076120" cy="4525963"/>
          </a:xfrm>
        </p:spPr>
        <p:txBody>
          <a:bodyPr/>
          <a:lstStyle>
            <a:lvl1pPr>
              <a:defRPr sz="3521"/>
            </a:lvl1pPr>
            <a:lvl2pPr>
              <a:defRPr sz="3017"/>
            </a:lvl2pPr>
            <a:lvl3pPr>
              <a:defRPr sz="2514"/>
            </a:lvl3pPr>
            <a:lvl4pPr>
              <a:defRPr sz="2262"/>
            </a:lvl4pPr>
            <a:lvl5pPr>
              <a:defRPr sz="2262"/>
            </a:lvl5pPr>
            <a:lvl6pPr>
              <a:defRPr sz="2262"/>
            </a:lvl6pPr>
            <a:lvl7pPr>
              <a:defRPr sz="2262"/>
            </a:lvl7pPr>
            <a:lvl8pPr>
              <a:defRPr sz="2262"/>
            </a:lvl8pPr>
            <a:lvl9pPr>
              <a:defRPr sz="22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2330" y="1600201"/>
            <a:ext cx="5076120" cy="4525963"/>
          </a:xfrm>
        </p:spPr>
        <p:txBody>
          <a:bodyPr/>
          <a:lstStyle>
            <a:lvl1pPr>
              <a:defRPr sz="3521"/>
            </a:lvl1pPr>
            <a:lvl2pPr>
              <a:defRPr sz="3017"/>
            </a:lvl2pPr>
            <a:lvl3pPr>
              <a:defRPr sz="2514"/>
            </a:lvl3pPr>
            <a:lvl4pPr>
              <a:defRPr sz="2262"/>
            </a:lvl4pPr>
            <a:lvl5pPr>
              <a:defRPr sz="2262"/>
            </a:lvl5pPr>
            <a:lvl6pPr>
              <a:defRPr sz="2262"/>
            </a:lvl6pPr>
            <a:lvl7pPr>
              <a:defRPr sz="2262"/>
            </a:lvl7pPr>
            <a:lvl8pPr>
              <a:defRPr sz="2262"/>
            </a:lvl8pPr>
            <a:lvl9pPr>
              <a:defRPr sz="22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CA15-B12B-42E3-9E74-DD76BD29A361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56" y="1535113"/>
            <a:ext cx="5078118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33" indent="0">
              <a:buNone/>
              <a:defRPr sz="2514" b="1"/>
            </a:lvl2pPr>
            <a:lvl3pPr marL="1149270" indent="0">
              <a:buNone/>
              <a:defRPr sz="2262" b="1"/>
            </a:lvl3pPr>
            <a:lvl4pPr marL="1723906" indent="0">
              <a:buNone/>
              <a:defRPr sz="2011" b="1"/>
            </a:lvl4pPr>
            <a:lvl5pPr marL="2298543" indent="0">
              <a:buNone/>
              <a:defRPr sz="2011" b="1"/>
            </a:lvl5pPr>
            <a:lvl6pPr marL="2873177" indent="0">
              <a:buNone/>
              <a:defRPr sz="2011" b="1"/>
            </a:lvl6pPr>
            <a:lvl7pPr marL="3447814" indent="0">
              <a:buNone/>
              <a:defRPr sz="2011" b="1"/>
            </a:lvl7pPr>
            <a:lvl8pPr marL="4022447" indent="0">
              <a:buNone/>
              <a:defRPr sz="2011" b="1"/>
            </a:lvl8pPr>
            <a:lvl9pPr marL="4597084" indent="0">
              <a:buNone/>
              <a:defRPr sz="20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656" y="2174875"/>
            <a:ext cx="5078118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2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8339" y="1535113"/>
            <a:ext cx="5080112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33" indent="0">
              <a:buNone/>
              <a:defRPr sz="2514" b="1"/>
            </a:lvl2pPr>
            <a:lvl3pPr marL="1149270" indent="0">
              <a:buNone/>
              <a:defRPr sz="2262" b="1"/>
            </a:lvl3pPr>
            <a:lvl4pPr marL="1723906" indent="0">
              <a:buNone/>
              <a:defRPr sz="2011" b="1"/>
            </a:lvl4pPr>
            <a:lvl5pPr marL="2298543" indent="0">
              <a:buNone/>
              <a:defRPr sz="2011" b="1"/>
            </a:lvl5pPr>
            <a:lvl6pPr marL="2873177" indent="0">
              <a:buNone/>
              <a:defRPr sz="2011" b="1"/>
            </a:lvl6pPr>
            <a:lvl7pPr marL="3447814" indent="0">
              <a:buNone/>
              <a:defRPr sz="2011" b="1"/>
            </a:lvl7pPr>
            <a:lvl8pPr marL="4022447" indent="0">
              <a:buNone/>
              <a:defRPr sz="2011" b="1"/>
            </a:lvl8pPr>
            <a:lvl9pPr marL="4597084" indent="0">
              <a:buNone/>
              <a:defRPr sz="20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8339" y="2174875"/>
            <a:ext cx="5080112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2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EF50-D2C1-47AB-A1A4-D848BD4E7A29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D6517-922E-4C42-A604-937E4E03116A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89FD7-BB1A-42E6-90EE-57FB7F380FC9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59" y="273050"/>
            <a:ext cx="3781153" cy="1162050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492" y="273071"/>
            <a:ext cx="6424965" cy="5853113"/>
          </a:xfrm>
        </p:spPr>
        <p:txBody>
          <a:bodyPr/>
          <a:lstStyle>
            <a:lvl1pPr>
              <a:defRPr sz="4022"/>
            </a:lvl1pPr>
            <a:lvl2pPr>
              <a:defRPr sz="3521"/>
            </a:lvl2pPr>
            <a:lvl3pPr>
              <a:defRPr sz="3017"/>
            </a:lvl3pPr>
            <a:lvl4pPr>
              <a:defRPr sz="2514"/>
            </a:lvl4pPr>
            <a:lvl5pPr>
              <a:defRPr sz="2514"/>
            </a:lvl5pPr>
            <a:lvl6pPr>
              <a:defRPr sz="2514"/>
            </a:lvl6pPr>
            <a:lvl7pPr>
              <a:defRPr sz="2514"/>
            </a:lvl7pPr>
            <a:lvl8pPr>
              <a:defRPr sz="2514"/>
            </a:lvl8pPr>
            <a:lvl9pPr>
              <a:defRPr sz="25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659" y="1435121"/>
            <a:ext cx="3781153" cy="4691063"/>
          </a:xfrm>
        </p:spPr>
        <p:txBody>
          <a:bodyPr/>
          <a:lstStyle>
            <a:lvl1pPr marL="0" indent="0">
              <a:buNone/>
              <a:defRPr sz="1760"/>
            </a:lvl1pPr>
            <a:lvl2pPr marL="574633" indent="0">
              <a:buNone/>
              <a:defRPr sz="1508"/>
            </a:lvl2pPr>
            <a:lvl3pPr marL="1149270" indent="0">
              <a:buNone/>
              <a:defRPr sz="1257"/>
            </a:lvl3pPr>
            <a:lvl4pPr marL="1723906" indent="0">
              <a:buNone/>
              <a:defRPr sz="1131"/>
            </a:lvl4pPr>
            <a:lvl5pPr marL="2298543" indent="0">
              <a:buNone/>
              <a:defRPr sz="1131"/>
            </a:lvl5pPr>
            <a:lvl6pPr marL="2873177" indent="0">
              <a:buNone/>
              <a:defRPr sz="1131"/>
            </a:lvl6pPr>
            <a:lvl7pPr marL="3447814" indent="0">
              <a:buNone/>
              <a:defRPr sz="1131"/>
            </a:lvl7pPr>
            <a:lvl8pPr marL="4022447" indent="0">
              <a:buNone/>
              <a:defRPr sz="1131"/>
            </a:lvl8pPr>
            <a:lvl9pPr marL="4597084" indent="0">
              <a:buNone/>
              <a:defRPr sz="11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FF462-8DDB-4ECD-B257-20BBD732762C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732" y="4800600"/>
            <a:ext cx="6895864" cy="566738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2732" y="612775"/>
            <a:ext cx="6895864" cy="4114800"/>
          </a:xfrm>
        </p:spPr>
        <p:txBody>
          <a:bodyPr/>
          <a:lstStyle>
            <a:lvl1pPr marL="0" indent="0">
              <a:buNone/>
              <a:defRPr sz="4022"/>
            </a:lvl1pPr>
            <a:lvl2pPr marL="574633" indent="0">
              <a:buNone/>
              <a:defRPr sz="3521"/>
            </a:lvl2pPr>
            <a:lvl3pPr marL="1149270" indent="0">
              <a:buNone/>
              <a:defRPr sz="3017"/>
            </a:lvl3pPr>
            <a:lvl4pPr marL="1723906" indent="0">
              <a:buNone/>
              <a:defRPr sz="2514"/>
            </a:lvl4pPr>
            <a:lvl5pPr marL="2298543" indent="0">
              <a:buNone/>
              <a:defRPr sz="2514"/>
            </a:lvl5pPr>
            <a:lvl6pPr marL="2873177" indent="0">
              <a:buNone/>
              <a:defRPr sz="2514"/>
            </a:lvl6pPr>
            <a:lvl7pPr marL="3447814" indent="0">
              <a:buNone/>
              <a:defRPr sz="2514"/>
            </a:lvl7pPr>
            <a:lvl8pPr marL="4022447" indent="0">
              <a:buNone/>
              <a:defRPr sz="2514"/>
            </a:lvl8pPr>
            <a:lvl9pPr marL="4597084" indent="0">
              <a:buNone/>
              <a:defRPr sz="25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2732" y="5367338"/>
            <a:ext cx="6895864" cy="804862"/>
          </a:xfrm>
        </p:spPr>
        <p:txBody>
          <a:bodyPr/>
          <a:lstStyle>
            <a:lvl1pPr marL="0" indent="0">
              <a:buNone/>
              <a:defRPr sz="1760"/>
            </a:lvl1pPr>
            <a:lvl2pPr marL="574633" indent="0">
              <a:buNone/>
              <a:defRPr sz="1508"/>
            </a:lvl2pPr>
            <a:lvl3pPr marL="1149270" indent="0">
              <a:buNone/>
              <a:defRPr sz="1257"/>
            </a:lvl3pPr>
            <a:lvl4pPr marL="1723906" indent="0">
              <a:buNone/>
              <a:defRPr sz="1131"/>
            </a:lvl4pPr>
            <a:lvl5pPr marL="2298543" indent="0">
              <a:buNone/>
              <a:defRPr sz="1131"/>
            </a:lvl5pPr>
            <a:lvl6pPr marL="2873177" indent="0">
              <a:buNone/>
              <a:defRPr sz="1131"/>
            </a:lvl6pPr>
            <a:lvl7pPr marL="3447814" indent="0">
              <a:buNone/>
              <a:defRPr sz="1131"/>
            </a:lvl7pPr>
            <a:lvl8pPr marL="4022447" indent="0">
              <a:buNone/>
              <a:defRPr sz="1131"/>
            </a:lvl8pPr>
            <a:lvl9pPr marL="4597084" indent="0">
              <a:buNone/>
              <a:defRPr sz="11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2950A-0A6B-428C-8356-4082ECEE73FB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664" y="274638"/>
            <a:ext cx="1034379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64" y="1600201"/>
            <a:ext cx="103437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4655" y="6356371"/>
            <a:ext cx="2681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73E75-2D3B-4414-9EFA-AFA907E8AF06}" type="datetime1">
              <a:rPr lang="en-US" altLang="ko-KR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26814" y="6356371"/>
            <a:ext cx="3639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6725" y="6356371"/>
            <a:ext cx="2681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149270" rtl="0" eaLnBrk="1" latinLnBrk="0" hangingPunct="1">
        <a:spcBef>
          <a:spcPct val="0"/>
        </a:spcBef>
        <a:buNone/>
        <a:defRPr sz="55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0978" indent="-430978" algn="l" defTabSz="1149270" rtl="0" eaLnBrk="1" latinLnBrk="0" hangingPunct="1">
        <a:spcBef>
          <a:spcPct val="20000"/>
        </a:spcBef>
        <a:buFont typeface="Arial" pitchFamily="34" charset="0"/>
        <a:buChar char="�"/>
        <a:defRPr sz="4022" kern="1200">
          <a:solidFill>
            <a:schemeClr val="tx1"/>
          </a:solidFill>
          <a:latin typeface="+mn-lt"/>
          <a:ea typeface="+mn-ea"/>
          <a:cs typeface="+mn-cs"/>
        </a:defRPr>
      </a:lvl1pPr>
      <a:lvl2pPr marL="933782" indent="-359148" algn="l" defTabSz="1149270" rtl="0" eaLnBrk="1" latinLnBrk="0" hangingPunct="1">
        <a:spcBef>
          <a:spcPct val="20000"/>
        </a:spcBef>
        <a:buFont typeface="Arial" pitchFamily="34" charset="0"/>
        <a:buChar char="�"/>
        <a:defRPr sz="3521" kern="1200">
          <a:solidFill>
            <a:schemeClr val="tx1"/>
          </a:solidFill>
          <a:latin typeface="+mn-lt"/>
          <a:ea typeface="+mn-ea"/>
          <a:cs typeface="+mn-cs"/>
        </a:defRPr>
      </a:lvl2pPr>
      <a:lvl3pPr marL="1436589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225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5859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0493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5130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09764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4401" indent="-287317" algn="l" defTabSz="1149270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1pPr>
      <a:lvl2pPr marL="574633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149270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3pPr>
      <a:lvl4pPr marL="1723906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4pPr>
      <a:lvl5pPr marL="2298543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5pPr>
      <a:lvl6pPr marL="2873177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6pPr>
      <a:lvl7pPr marL="3447814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7pPr>
      <a:lvl8pPr marL="4022447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8pPr>
      <a:lvl9pPr marL="4597084" algn="l" defTabSz="1149270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12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2.png"/><Relationship Id="rId5" Type="http://schemas.openxmlformats.org/officeDocument/2006/relationships/image" Target="../media/image87.png"/><Relationship Id="rId10" Type="http://schemas.openxmlformats.org/officeDocument/2006/relationships/image" Target="../media/image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2.png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2.png"/><Relationship Id="rId4" Type="http://schemas.openxmlformats.org/officeDocument/2006/relationships/image" Target="../media/image95.png"/><Relationship Id="rId9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.png"/><Relationship Id="rId7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 flipV="1">
            <a:off x="1037447" y="1054181"/>
            <a:ext cx="6523022" cy="60244"/>
            <a:chOff x="1915987" y="1530572"/>
            <a:chExt cx="1760745" cy="18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5987" y="1530572"/>
              <a:ext cx="1760745" cy="1801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37447" y="3499774"/>
            <a:ext cx="1222276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 </a:t>
            </a:r>
            <a:r>
              <a:rPr lang="ko-KR" altLang="en-US" sz="6600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 구현한</a:t>
            </a:r>
            <a:endParaRPr lang="en-US" altLang="ko-KR" sz="6600" kern="0" spc="503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6600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6600" kern="0" spc="503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영상처리</a:t>
            </a:r>
            <a:endParaRPr 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82363" y="3562170"/>
            <a:ext cx="3604580" cy="143055"/>
            <a:chOff x="861119" y="3590471"/>
            <a:chExt cx="1136369" cy="109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119" y="3590471"/>
              <a:ext cx="1136369" cy="1094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82363" y="5889962"/>
            <a:ext cx="58925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과정이름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[Intel] </a:t>
            </a:r>
            <a:r>
              <a:rPr lang="ko-KR" altLang="en-US" sz="20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SW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</a:t>
            </a:r>
            <a:endParaRPr lang="en-US" altLang="ko-KR" sz="2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목 명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절차지향 프로그래밍</a:t>
            </a:r>
            <a:endParaRPr lang="en-US" altLang="ko-KR" sz="2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    </a:t>
            </a:r>
            <a:r>
              <a:rPr lang="ko-KR" altLang="en-US" sz="20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름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김민정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58073" y="790527"/>
            <a:ext cx="749859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미니 프로젝트 </a:t>
            </a:r>
            <a:r>
              <a:rPr lang="en-US" altLang="ko-KR" sz="3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(Version 1.0)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A4B1784-EDFC-335D-DE81-AB91567A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2328B928-259A-236F-6A12-29DBED38FBD0}"/>
              </a:ext>
            </a:extLst>
          </p:cNvPr>
          <p:cNvSpPr txBox="1"/>
          <p:nvPr/>
        </p:nvSpPr>
        <p:spPr>
          <a:xfrm>
            <a:off x="1112090" y="5828407"/>
            <a:ext cx="51568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 값을 임의의 상수 값으로 나누면 전체적으로 화소의 밝기 값은 감소하는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밝기와 최소 밝기의 차이는 작아짐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CC414-E4BF-03F7-F46A-911618E9FD30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희미하게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나눗셈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F1B837-C03A-23FF-4562-75706326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13">
            <a:extLst>
              <a:ext uri="{FF2B5EF4-FFF2-40B4-BE49-F238E27FC236}">
                <a16:creationId xmlns:a16="http://schemas.microsoft.com/office/drawing/2014/main" id="{6C56E99B-7788-CC10-E791-4143B866C216}"/>
              </a:ext>
            </a:extLst>
          </p:cNvPr>
          <p:cNvSpPr txBox="1"/>
          <p:nvPr/>
        </p:nvSpPr>
        <p:spPr>
          <a:xfrm>
            <a:off x="7744056" y="5459075"/>
            <a:ext cx="481541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2;</a:t>
            </a:r>
            <a:endParaRPr lang="en-US" sz="2000" dirty="0"/>
          </a:p>
        </p:txBody>
      </p:sp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993" y="5874045"/>
            <a:ext cx="5525681" cy="1412580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08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5393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73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6.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AND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비트를 선택적으로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만드는 기능이 있어 마스크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(mask)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연산이라고도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함．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784C765-355E-22E6-5852-22BFFFA4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65" y="1153826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504C34F3-30EF-44D6-CA50-EAF3E7B2B969}"/>
              </a:ext>
            </a:extLst>
          </p:cNvPr>
          <p:cNvSpPr txBox="1"/>
          <p:nvPr/>
        </p:nvSpPr>
        <p:spPr>
          <a:xfrm>
            <a:off x="7636669" y="5469493"/>
            <a:ext cx="63184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３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2;</a:t>
            </a:r>
            <a:endParaRPr lang="en-US" sz="2000" dirty="0"/>
          </a:p>
        </p:txBody>
      </p:sp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668" y="5856393"/>
            <a:ext cx="5498817" cy="1354032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09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4531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FB94096-2EEC-1483-77BE-9165C23168D9}"/>
              </a:ext>
            </a:extLst>
          </p:cNvPr>
          <p:cNvSpPr/>
          <p:nvPr/>
        </p:nvSpPr>
        <p:spPr>
          <a:xfrm>
            <a:off x="6722269" y="-54229"/>
            <a:ext cx="7250525" cy="7645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7.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OR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비트를 선택적으로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구성할 수 있어 선택적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(selective-set)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이라고도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504C34F3-30EF-44D6-CA50-EAF3E7B2B969}"/>
              </a:ext>
            </a:extLst>
          </p:cNvPr>
          <p:cNvSpPr txBox="1"/>
          <p:nvPr/>
        </p:nvSpPr>
        <p:spPr>
          <a:xfrm>
            <a:off x="7654391" y="5469493"/>
            <a:ext cx="63184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３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2;</a:t>
            </a: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1E1540E-CA3D-2DE3-6879-302A88F4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94" y="1151230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994" y="5876377"/>
            <a:ext cx="4986720" cy="1227791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10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2920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B73E3A-2C4B-D26D-DA7B-04078C88010D}"/>
              </a:ext>
            </a:extLst>
          </p:cNvPr>
          <p:cNvSpPr/>
          <p:nvPr/>
        </p:nvSpPr>
        <p:spPr>
          <a:xfrm>
            <a:off x="6722269" y="-54229"/>
            <a:ext cx="7250525" cy="7645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8.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논리연산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XOR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46028"/>
            <a:ext cx="56200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입력이 서로 다를 때만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출력하는 연산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데이터를 비교하므로 비교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(compare)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연산이라고도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504C34F3-30EF-44D6-CA50-EAF3E7B2B969}"/>
              </a:ext>
            </a:extLst>
          </p:cNvPr>
          <p:cNvSpPr txBox="1"/>
          <p:nvPr/>
        </p:nvSpPr>
        <p:spPr>
          <a:xfrm>
            <a:off x="7742994" y="5457825"/>
            <a:ext cx="63184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３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2;</a:t>
            </a:r>
            <a:endParaRPr lang="en-US" sz="2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321B23B-163F-F74E-A35A-1995A6FA8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45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488" y="5845429"/>
            <a:ext cx="5108982" cy="1301109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11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35189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9.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반전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4577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화소의 값이 영상 내에 대칭이 되는 값으로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85D150C4-70AA-013B-079B-21AFFC5B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581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669" y="6023009"/>
            <a:ext cx="5720496" cy="349216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12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09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10.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이진화</a:t>
            </a: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305425"/>
            <a:ext cx="530537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경계 값을 이용해 값이 두 개만 있는 영상으로 변환해 주는 것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쉽게 분석 가능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대비가 매우 낮은 영상에서 배경과 물체 구분이 확실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7AD90DF1-C590-3A80-B835-8861E1DB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665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099" y="5599807"/>
            <a:ext cx="3657570" cy="1423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4807" y="6719865"/>
            <a:ext cx="3105150" cy="742950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13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22753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이진화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평균값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영상의 평균값을 이용해 값이 두 개만 있는 영상으로 변환해 주는 것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265C85-F445-93DF-984B-964763F1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504C34F3-30EF-44D6-CA50-EAF3E7B2B969}"/>
              </a:ext>
            </a:extLst>
          </p:cNvPr>
          <p:cNvSpPr txBox="1"/>
          <p:nvPr/>
        </p:nvSpPr>
        <p:spPr>
          <a:xfrm>
            <a:off x="7744056" y="5229225"/>
            <a:ext cx="39312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sum = sum +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inImage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][k];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avg = sum / 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61C7BF0-8B28-CF1C-1AA6-E4D18312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4949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269" y="5952111"/>
            <a:ext cx="3208224" cy="1334513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14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010452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810244" y="1244963"/>
            <a:ext cx="42822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기하학적 처리</a:t>
            </a:r>
            <a:r>
              <a:rPr lang="en-US" altLang="ko-KR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1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sp>
        <p:nvSpPr>
          <p:cNvPr id="13" name="TextBox 12"/>
          <p:cNvSpPr txBox="1"/>
          <p:nvPr/>
        </p:nvSpPr>
        <p:spPr>
          <a:xfrm>
            <a:off x="8474869" y="2907426"/>
            <a:ext cx="495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구성하는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공간적 위치를 재배치하는 과정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상하대칭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좌우대칭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82390F8-13E2-89CE-ACA7-18DE4684E0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0"/>
          <a:stretch/>
        </p:blipFill>
        <p:spPr>
          <a:xfrm>
            <a:off x="1540669" y="433678"/>
            <a:ext cx="6705599" cy="6670490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15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8292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280184" y="4725685"/>
            <a:ext cx="57004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scale = 2;</a:t>
            </a:r>
            <a:endParaRPr lang="en-US" sz="2000" dirty="0"/>
          </a:p>
        </p:txBody>
      </p: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축소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12069" y="915115"/>
            <a:ext cx="52578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모양은 변화시키지 않은 채 크기만을 축소하는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512x512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축소한 결과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(512x512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256x256)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CAB6121-6A62-988E-7C2B-5FEBA5808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08" y="218122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93A7B311-8352-2395-3723-BF6EFBC16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36" y="2181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903" y="5153025"/>
            <a:ext cx="3159695" cy="5697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0184" y="6372225"/>
            <a:ext cx="5700482" cy="457200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16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80853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76485" y="1049893"/>
            <a:ext cx="62586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scale = 2;</a:t>
            </a:r>
            <a:endParaRPr lang="en-US" sz="2000" dirty="0"/>
          </a:p>
        </p:txBody>
      </p: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확대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12069" y="915115"/>
            <a:ext cx="525191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모양은 변화시키지 않은 채 크기만을 확대하는 변환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128x128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확대한 결과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(128x128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256x256)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D1C5EF9-79A6-1542-5589-A63ACA06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86" y="277680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83D1246-0B59-F692-D0E5-CC834A744D0B}"/>
              </a:ext>
            </a:extLst>
          </p:cNvPr>
          <p:cNvSpPr/>
          <p:nvPr/>
        </p:nvSpPr>
        <p:spPr>
          <a:xfrm>
            <a:off x="3144855" y="3207576"/>
            <a:ext cx="483565" cy="345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8D767F5-F0F0-9746-1D62-881C56915F80}"/>
              </a:ext>
            </a:extLst>
          </p:cNvPr>
          <p:cNvSpPr/>
          <p:nvPr/>
        </p:nvSpPr>
        <p:spPr>
          <a:xfrm rot="5400000">
            <a:off x="2011603" y="4211450"/>
            <a:ext cx="483565" cy="345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F0C26-2566-1452-E35A-BEF76E393340}"/>
              </a:ext>
            </a:extLst>
          </p:cNvPr>
          <p:cNvSpPr txBox="1"/>
          <p:nvPr/>
        </p:nvSpPr>
        <p:spPr>
          <a:xfrm>
            <a:off x="5579269" y="46376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C6D2D-C4CB-5CB2-1300-5C63813C4226}"/>
              </a:ext>
            </a:extLst>
          </p:cNvPr>
          <p:cNvSpPr txBox="1"/>
          <p:nvPr/>
        </p:nvSpPr>
        <p:spPr>
          <a:xfrm>
            <a:off x="1084161" y="446017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00"/>
                </a:solidFill>
                <a:highlight>
                  <a:srgbClr val="000000"/>
                </a:highlight>
              </a:rPr>
              <a:t>백워딩</a:t>
            </a:r>
            <a:endParaRPr lang="ko-KR" altLang="en-US" sz="14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E0EC1A-B30F-AD61-0392-9CFAC9D42051}"/>
              </a:ext>
            </a:extLst>
          </p:cNvPr>
          <p:cNvSpPr txBox="1"/>
          <p:nvPr/>
        </p:nvSpPr>
        <p:spPr>
          <a:xfrm>
            <a:off x="7027069" y="576262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00"/>
                </a:solidFill>
                <a:highlight>
                  <a:srgbClr val="000000"/>
                </a:highlight>
              </a:rPr>
              <a:t>백워딩</a:t>
            </a:r>
            <a:endParaRPr lang="ko-KR" altLang="en-US" sz="14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2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698" y="1507093"/>
            <a:ext cx="3185059" cy="6130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411" y="2996527"/>
            <a:ext cx="5724058" cy="480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4AA76-E110-6EFD-81ED-E7CFF9325490}"/>
              </a:ext>
            </a:extLst>
          </p:cNvPr>
          <p:cNvSpPr txBox="1"/>
          <p:nvPr/>
        </p:nvSpPr>
        <p:spPr>
          <a:xfrm>
            <a:off x="7115692" y="26887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2610" y="6076669"/>
            <a:ext cx="5791859" cy="447956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535227EF-4CFD-5C33-3748-69C5DB29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9" y="47679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873A456B-882B-8A44-E4C1-D8506590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9" y="2181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008269" y="5347871"/>
            <a:ext cx="2205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문제 해결방안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2744436" y="-15097"/>
            <a:ext cx="7954027" cy="7645654"/>
            <a:chOff x="2183478" y="760866"/>
            <a:chExt cx="6328283" cy="6082940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02463" y="760866"/>
              <a:ext cx="1627187" cy="6082940"/>
              <a:chOff x="4502463" y="760866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02463" y="760866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17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4931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/>
          <p:cNvSpPr/>
          <p:nvPr/>
        </p:nvSpPr>
        <p:spPr>
          <a:xfrm>
            <a:off x="20" y="173"/>
            <a:ext cx="13444538" cy="7562552"/>
          </a:xfrm>
          <a:prstGeom prst="rect">
            <a:avLst/>
          </a:prstGeom>
          <a:ln w="1778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6" dirty="0"/>
          </a:p>
        </p:txBody>
      </p:sp>
      <p:sp>
        <p:nvSpPr>
          <p:cNvPr id="5" name="액자 4"/>
          <p:cNvSpPr/>
          <p:nvPr/>
        </p:nvSpPr>
        <p:spPr>
          <a:xfrm>
            <a:off x="840287" y="1419318"/>
            <a:ext cx="2520849" cy="4742930"/>
          </a:xfrm>
          <a:prstGeom prst="fram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6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8362" y="1587374"/>
            <a:ext cx="2184737" cy="4369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6" dirty="0"/>
          </a:p>
        </p:txBody>
      </p:sp>
      <p:sp>
        <p:nvSpPr>
          <p:cNvPr id="7" name="TextBox 6"/>
          <p:cNvSpPr txBox="1"/>
          <p:nvPr/>
        </p:nvSpPr>
        <p:spPr>
          <a:xfrm>
            <a:off x="1809463" y="3272366"/>
            <a:ext cx="4240600" cy="100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5954" b="1" dirty="0">
                <a:solidFill>
                  <a:schemeClr val="accent4">
                    <a:lumMod val="75000"/>
                  </a:schemeClr>
                </a:solidFill>
              </a:rPr>
              <a:t>CONTENTS</a:t>
            </a:r>
            <a:endParaRPr lang="ko-KR" altLang="en-US" sz="5954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55128-D2CE-4A9E-49D1-142803E46F5F}"/>
              </a:ext>
            </a:extLst>
          </p:cNvPr>
          <p:cNvSpPr txBox="1"/>
          <p:nvPr/>
        </p:nvSpPr>
        <p:spPr>
          <a:xfrm>
            <a:off x="7830835" y="853938"/>
            <a:ext cx="1006217" cy="12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93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  <a:p>
            <a:endParaRPr lang="ko-KR" altLang="en-US" sz="1986" b="1" dirty="0">
              <a:solidFill>
                <a:srgbClr val="6C594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55128-D2CE-4A9E-49D1-142803E46F5F}"/>
              </a:ext>
            </a:extLst>
          </p:cNvPr>
          <p:cNvSpPr txBox="1"/>
          <p:nvPr/>
        </p:nvSpPr>
        <p:spPr>
          <a:xfrm>
            <a:off x="7824625" y="2638425"/>
            <a:ext cx="1006217" cy="12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93" b="1" dirty="0">
                <a:solidFill>
                  <a:schemeClr val="accent4">
                    <a:lumMod val="75000"/>
                  </a:schemeClr>
                </a:solidFill>
              </a:rPr>
              <a:t>02</a:t>
            </a:r>
          </a:p>
          <a:p>
            <a:endParaRPr lang="ko-KR" altLang="en-US" sz="1986" b="1" dirty="0">
              <a:solidFill>
                <a:srgbClr val="6C594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55128-D2CE-4A9E-49D1-142803E46F5F}"/>
              </a:ext>
            </a:extLst>
          </p:cNvPr>
          <p:cNvSpPr txBox="1"/>
          <p:nvPr/>
        </p:nvSpPr>
        <p:spPr>
          <a:xfrm>
            <a:off x="7830421" y="5287464"/>
            <a:ext cx="1006217" cy="12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93" b="1" dirty="0">
                <a:solidFill>
                  <a:schemeClr val="accent4">
                    <a:lumMod val="75000"/>
                  </a:schemeClr>
                </a:solidFill>
              </a:rPr>
              <a:t>03</a:t>
            </a:r>
          </a:p>
          <a:p>
            <a:endParaRPr lang="ko-KR" altLang="en-US" sz="1986" b="1" dirty="0">
              <a:solidFill>
                <a:srgbClr val="6C594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7957E-3AA3-4784-4C76-D60AD4CC9AF5}"/>
              </a:ext>
            </a:extLst>
          </p:cNvPr>
          <p:cNvSpPr txBox="1"/>
          <p:nvPr/>
        </p:nvSpPr>
        <p:spPr>
          <a:xfrm>
            <a:off x="8675950" y="1025962"/>
            <a:ext cx="3445967" cy="70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71" b="1" dirty="0"/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92222-2EE4-2D93-5B56-75C6F07ADC0F}"/>
              </a:ext>
            </a:extLst>
          </p:cNvPr>
          <p:cNvSpPr txBox="1"/>
          <p:nvPr/>
        </p:nvSpPr>
        <p:spPr>
          <a:xfrm>
            <a:off x="8840671" y="1726963"/>
            <a:ext cx="2403211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080" indent="-315080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프로젝트 개요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7957E-3AA3-4784-4C76-D60AD4CC9AF5}"/>
              </a:ext>
            </a:extLst>
          </p:cNvPr>
          <p:cNvSpPr txBox="1"/>
          <p:nvPr/>
        </p:nvSpPr>
        <p:spPr>
          <a:xfrm>
            <a:off x="8677682" y="2804354"/>
            <a:ext cx="3445967" cy="70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71" b="1" dirty="0"/>
              <a:t>Body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92222-2EE4-2D93-5B56-75C6F07ADC0F}"/>
              </a:ext>
            </a:extLst>
          </p:cNvPr>
          <p:cNvSpPr txBox="1"/>
          <p:nvPr/>
        </p:nvSpPr>
        <p:spPr>
          <a:xfrm>
            <a:off x="8840671" y="3366166"/>
            <a:ext cx="2403211" cy="1925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86" b="1" dirty="0" err="1">
                <a:latin typeface="Candara" panose="020E0502030303020204" pitchFamily="34" charset="0"/>
                <a:ea typeface="맑은 고딕" panose="020B0503020000020004" pitchFamily="50" charset="-127"/>
              </a:rPr>
              <a:t>화소</a:t>
            </a: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 점</a:t>
            </a:r>
            <a:r>
              <a:rPr lang="en-US" altLang="ko-KR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80" indent="-315080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기하학적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80" indent="-315080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히스토그램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80" indent="-315080">
              <a:buFont typeface="Arial" panose="020B0604020202020204" pitchFamily="34" charset="0"/>
              <a:buChar char="•"/>
            </a:pPr>
            <a:r>
              <a:rPr lang="ko-KR" altLang="en-US" sz="1986" b="1" dirty="0" err="1">
                <a:latin typeface="Candara" panose="020E0502030303020204" pitchFamily="34" charset="0"/>
                <a:ea typeface="맑은 고딕" panose="020B0503020000020004" pitchFamily="50" charset="-127"/>
              </a:rPr>
              <a:t>화소</a:t>
            </a: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 영역 처리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80" indent="-315080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경계선 검출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  <a:p>
            <a:pPr marL="315080" indent="-315080">
              <a:buFont typeface="Arial" panose="020B0604020202020204" pitchFamily="34" charset="0"/>
              <a:buChar char="•"/>
            </a:pP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07957E-3AA3-4784-4C76-D60AD4CC9AF5}"/>
              </a:ext>
            </a:extLst>
          </p:cNvPr>
          <p:cNvSpPr txBox="1"/>
          <p:nvPr/>
        </p:nvSpPr>
        <p:spPr>
          <a:xfrm>
            <a:off x="8679412" y="5567721"/>
            <a:ext cx="3445967" cy="703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71" b="1" dirty="0"/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92222-2EE4-2D93-5B56-75C6F07ADC0F}"/>
              </a:ext>
            </a:extLst>
          </p:cNvPr>
          <p:cNvSpPr txBox="1"/>
          <p:nvPr/>
        </p:nvSpPr>
        <p:spPr>
          <a:xfrm>
            <a:off x="8833738" y="6279096"/>
            <a:ext cx="2403211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5080" indent="-315080">
              <a:buFont typeface="Arial" panose="020B0604020202020204" pitchFamily="34" charset="0"/>
              <a:buChar char="•"/>
            </a:pPr>
            <a:r>
              <a:rPr lang="ko-KR" altLang="en-US" sz="1986" b="1" dirty="0">
                <a:latin typeface="Candara" panose="020E0502030303020204" pitchFamily="34" charset="0"/>
                <a:ea typeface="맑은 고딕" panose="020B0503020000020004" pitchFamily="50" charset="-127"/>
              </a:rPr>
              <a:t>마무리</a:t>
            </a:r>
            <a:endParaRPr lang="en-US" altLang="ko-KR" sz="1986" b="1" dirty="0">
              <a:latin typeface="Candara" panose="020E0502030303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5" name="그룹 1001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21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3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5" name="Object 10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00 / 40</a:t>
            </a:r>
            <a:endParaRPr lang="en-US" sz="2262" dirty="0"/>
          </a:p>
        </p:txBody>
      </p:sp>
      <p:grpSp>
        <p:nvGrpSpPr>
          <p:cNvPr id="28" name="그룹 1013"/>
          <p:cNvGrpSpPr/>
          <p:nvPr/>
        </p:nvGrpSpPr>
        <p:grpSpPr>
          <a:xfrm>
            <a:off x="1432973" y="502345"/>
            <a:ext cx="10806079" cy="97259"/>
            <a:chOff x="1140083" y="1172561"/>
            <a:chExt cx="8597398" cy="77379"/>
          </a:xfrm>
        </p:grpSpPr>
        <p:pic>
          <p:nvPicPr>
            <p:cNvPr id="29" name="Object 5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26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5ED9988-11AA-DAAE-742C-6955E86D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64" y="21020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회전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312069" y="1161336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임의의 방향으로 특정한 각도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만큼 회전시키는 것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8D767F5-F0F0-9746-1D62-881C56915F80}"/>
              </a:ext>
            </a:extLst>
          </p:cNvPr>
          <p:cNvSpPr/>
          <p:nvPr/>
        </p:nvSpPr>
        <p:spPr>
          <a:xfrm rot="5400000">
            <a:off x="2091086" y="4545630"/>
            <a:ext cx="277955" cy="345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F0C26-2566-1452-E35A-BEF76E393340}"/>
              </a:ext>
            </a:extLst>
          </p:cNvPr>
          <p:cNvSpPr txBox="1"/>
          <p:nvPr/>
        </p:nvSpPr>
        <p:spPr>
          <a:xfrm>
            <a:off x="5661749" y="454939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C6D2D-C4CB-5CB2-1300-5C63813C4226}"/>
              </a:ext>
            </a:extLst>
          </p:cNvPr>
          <p:cNvSpPr txBox="1"/>
          <p:nvPr/>
        </p:nvSpPr>
        <p:spPr>
          <a:xfrm>
            <a:off x="3445669" y="7032928"/>
            <a:ext cx="1723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00"/>
                </a:solidFill>
                <a:highlight>
                  <a:srgbClr val="000000"/>
                </a:highlight>
              </a:rPr>
              <a:t>백워딩</a:t>
            </a:r>
            <a:r>
              <a:rPr lang="ko-KR" altLang="en-US" sz="1400" b="1" dirty="0">
                <a:solidFill>
                  <a:srgbClr val="FFFF00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400" b="1" dirty="0">
                <a:solidFill>
                  <a:srgbClr val="FFFF00"/>
                </a:solidFill>
                <a:highlight>
                  <a:srgbClr val="000000"/>
                </a:highlight>
              </a:rPr>
              <a:t>+ </a:t>
            </a:r>
            <a:r>
              <a:rPr lang="ko-KR" altLang="en-US" sz="1400" b="1" dirty="0">
                <a:solidFill>
                  <a:srgbClr val="FFFF00"/>
                </a:solidFill>
                <a:highlight>
                  <a:srgbClr val="000000"/>
                </a:highlight>
              </a:rPr>
              <a:t>중앙배열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4AA76-E110-6EFD-81ED-E7CFF9325490}"/>
              </a:ext>
            </a:extLst>
          </p:cNvPr>
          <p:cNvSpPr txBox="1"/>
          <p:nvPr/>
        </p:nvSpPr>
        <p:spPr>
          <a:xfrm>
            <a:off x="7091676" y="157162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highlight>
                  <a:srgbClr val="000000"/>
                </a:highlight>
              </a:rPr>
              <a:t>포워딩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307AEB-C116-0E7A-137A-5919F4143FDE}"/>
              </a:ext>
            </a:extLst>
          </p:cNvPr>
          <p:cNvSpPr/>
          <p:nvPr/>
        </p:nvSpPr>
        <p:spPr>
          <a:xfrm>
            <a:off x="3606464" y="3148649"/>
            <a:ext cx="277955" cy="3451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AD188-AB72-6500-B756-0FC4731A0DB3}"/>
              </a:ext>
            </a:extLst>
          </p:cNvPr>
          <p:cNvSpPr txBox="1"/>
          <p:nvPr/>
        </p:nvSpPr>
        <p:spPr>
          <a:xfrm>
            <a:off x="6973892" y="4543425"/>
            <a:ext cx="1723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00"/>
                </a:solidFill>
                <a:highlight>
                  <a:srgbClr val="000000"/>
                </a:highlight>
              </a:rPr>
              <a:t>백워딩</a:t>
            </a:r>
            <a:r>
              <a:rPr lang="ko-KR" altLang="en-US" sz="1400" b="1" dirty="0">
                <a:solidFill>
                  <a:srgbClr val="FFFF00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1400" b="1" dirty="0">
                <a:solidFill>
                  <a:srgbClr val="FFFF00"/>
                </a:solidFill>
                <a:highlight>
                  <a:srgbClr val="000000"/>
                </a:highlight>
              </a:rPr>
              <a:t>+ </a:t>
            </a:r>
            <a:r>
              <a:rPr lang="ko-KR" altLang="en-US" sz="1400" b="1" dirty="0">
                <a:solidFill>
                  <a:srgbClr val="FFFF00"/>
                </a:solidFill>
                <a:highlight>
                  <a:srgbClr val="000000"/>
                </a:highlight>
              </a:rPr>
              <a:t>중앙배열</a:t>
            </a:r>
          </a:p>
        </p:txBody>
      </p:sp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862D49F2-0E93-F5CB-48B9-D99D2A6D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9" y="49023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1F557653-240B-18B8-4436-29262067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06" y="2105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bject 13"/>
          <p:cNvSpPr txBox="1"/>
          <p:nvPr/>
        </p:nvSpPr>
        <p:spPr>
          <a:xfrm>
            <a:off x="6976485" y="911394"/>
            <a:ext cx="62586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degree = </a:t>
            </a:r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getIntValue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radian = degree * 3.141592 / 180.0</a:t>
            </a:r>
            <a:r>
              <a:rPr lang="en-US" altLang="ko-KR" dirty="0"/>
              <a:t>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007" y="1876425"/>
            <a:ext cx="5577461" cy="19006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520" y="4810858"/>
            <a:ext cx="5982549" cy="27043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51069" y="4204871"/>
            <a:ext cx="325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중앙배열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 해결방안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792" y="-195588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0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18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339321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이동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08232" y="5838825"/>
            <a:ext cx="515683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영상을 평면의 한 위치에서 원하는 다른 위치로 옮기는 연산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디지털 영상의 크기나 형태 등이 바뀌지 않아 원본 영상과 결과 같음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973D30CE-42F6-1A20-F264-8D44A739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33386"/>
          <a:stretch/>
        </p:blipFill>
        <p:spPr>
          <a:xfrm>
            <a:off x="7408069" y="6219825"/>
            <a:ext cx="5503414" cy="533400"/>
          </a:xfrm>
          <a:prstGeom prst="rect">
            <a:avLst/>
          </a:prstGeom>
        </p:spPr>
      </p:pic>
      <p:sp>
        <p:nvSpPr>
          <p:cNvPr id="24" name="Object 13">
            <a:extLst>
              <a:ext uri="{FF2B5EF4-FFF2-40B4-BE49-F238E27FC236}">
                <a16:creationId xmlns:a16="http://schemas.microsoft.com/office/drawing/2014/main" id="{504C34F3-30EF-44D6-CA50-EAF3E7B2B969}"/>
              </a:ext>
            </a:extLst>
          </p:cNvPr>
          <p:cNvSpPr txBox="1"/>
          <p:nvPr/>
        </p:nvSpPr>
        <p:spPr>
          <a:xfrm>
            <a:off x="7742994" y="5390317"/>
            <a:ext cx="6318403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H_pos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  <a:p>
            <a:r>
              <a:rPr lang="en-US" altLang="ko-KR" sz="2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W_pos</a:t>
            </a:r>
            <a:r>
              <a:rPr lang="en-US" altLang="ko-KR" sz="2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150;</a:t>
            </a:r>
            <a:endParaRPr lang="en-US" altLang="ko-KR" sz="2400" dirty="0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19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21796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상하대칭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1568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가로축을 중심으로 뒤집는 것 → 상하 대칭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1D02FCC1-D920-DA65-6F07-D6805D26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4552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464" y="5933534"/>
            <a:ext cx="5221424" cy="331519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l="18045" t="1200" r="26316" b="72267"/>
          <a:stretch/>
        </p:blipFill>
        <p:spPr>
          <a:xfrm>
            <a:off x="2226469" y="6415087"/>
            <a:ext cx="2819400" cy="947738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20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76961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좌우대칭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27C59E7-6F0B-1232-5A42-7512FC2F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3FD7BC7B-8269-E3B7-B8F5-9A7F5BE6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278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기하학적 처리</a:t>
            </a:r>
            <a:endParaRPr lang="en-US" sz="2262" dirty="0"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1568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세로축을 중심으로 뒤집는 것 → 좌우 대칭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467" y="5872537"/>
            <a:ext cx="4893342" cy="347288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017" y="6361218"/>
            <a:ext cx="2419350" cy="742950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21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67437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16528" y="1244963"/>
            <a:ext cx="48462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히스토그램 처리</a:t>
            </a:r>
            <a:r>
              <a:rPr lang="en-US" altLang="ko-KR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1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  <p:sp>
        <p:nvSpPr>
          <p:cNvPr id="13" name="TextBox 12"/>
          <p:cNvSpPr txBox="1"/>
          <p:nvPr/>
        </p:nvSpPr>
        <p:spPr>
          <a:xfrm>
            <a:off x="8246269" y="2907426"/>
            <a:ext cx="5181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관찰한 데이터의 특징을 한눈에 알아볼 수 있도록 데이터를 막대그래프 모양으로 나타낸 것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디지털 영상에 대한 많은 정보를 제공함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스트레칭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62C82D5-F2DD-3967-711D-4EBDE4DC7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69" y="433678"/>
            <a:ext cx="6710744" cy="6670490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22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278005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스트레칭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277386"/>
            <a:ext cx="559865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대비를 향상시키는 연산으로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낮은 명암 대비를 보이는 영상의 화질을 향상시키는 방법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범위의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화소값을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포함하도록 히스토그램의 분포를 넓힘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804366EC-DDA6-A8FB-C35B-EFACAD27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29FFEA84-C551-5D97-FAB4-9F5A0B17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3613" cy="40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069" y="6153150"/>
            <a:ext cx="5572125" cy="371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b="56604"/>
          <a:stretch/>
        </p:blipFill>
        <p:spPr>
          <a:xfrm>
            <a:off x="2082113" y="6575794"/>
            <a:ext cx="3140516" cy="808594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23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495342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앤드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인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482650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일정한 양의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흰색이나 검정색으로 지정하여 히스토그램의 분포를 좀 더 균일하게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804366EC-DDA6-A8FB-C35B-EFACAD27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BDCDACAB-2D91-EE55-3322-AA01269C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069" y="5389194"/>
            <a:ext cx="1543622" cy="695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869" y="6275247"/>
            <a:ext cx="5610225" cy="401778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840" y="6081909"/>
            <a:ext cx="4365062" cy="1280916"/>
          </a:xfrm>
          <a:prstGeom prst="rect">
            <a:avLst/>
          </a:prstGeom>
        </p:spPr>
      </p:pic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24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845770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히스토그램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평활화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C52EA6D0-5E58-BD80-19E7-E8920CE5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18" y="1157290"/>
            <a:ext cx="4085704" cy="40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367B4FEA-F861-FE6A-9FE3-A6287DC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5704" cy="40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히스토그램 처리</a:t>
            </a:r>
            <a:endParaRPr lang="en-US" sz="2262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t="49795"/>
          <a:stretch/>
        </p:blipFill>
        <p:spPr>
          <a:xfrm>
            <a:off x="7560469" y="5438260"/>
            <a:ext cx="5326236" cy="186872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b="53015"/>
          <a:stretch/>
        </p:blipFill>
        <p:spPr>
          <a:xfrm>
            <a:off x="1461823" y="5438260"/>
            <a:ext cx="5184246" cy="1772166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25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266121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598098" y="1244963"/>
            <a:ext cx="447794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 err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화소</a:t>
            </a:r>
            <a:r>
              <a:rPr lang="ko-KR" alt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 영역 처리</a:t>
            </a:r>
            <a:r>
              <a:rPr lang="en-US" altLang="ko-KR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1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 처리</a:t>
            </a:r>
            <a:endParaRPr lang="en-US" sz="2262" dirty="0"/>
          </a:p>
        </p:txBody>
      </p:sp>
      <p:sp>
        <p:nvSpPr>
          <p:cNvPr id="13" name="TextBox 12"/>
          <p:cNvSpPr txBox="1"/>
          <p:nvPr/>
        </p:nvSpPr>
        <p:spPr>
          <a:xfrm>
            <a:off x="8246269" y="2907426"/>
            <a:ext cx="518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입력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화소뿐만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그 주위의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값도 함께 고려하는 공간 영역 연산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필터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8CDD44B-A1CF-CDDF-091A-FEBCA0092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69" y="433678"/>
            <a:ext cx="6705600" cy="6670490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26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095923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엠보싱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28407"/>
            <a:ext cx="51568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가운데에 있는 계수가 다른 계수를 상쇄시키도록 구성해서 경계선을 검출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경계선에서 양각한 효과를 얻을 수 있음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ECA4D72B-CCC1-6818-2A83-7F2E8E767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8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44BE32AF-82B3-A5BF-0AF0-A83C5657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12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626" y="6123100"/>
            <a:ext cx="5314950" cy="638175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27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83130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01 / 40</a:t>
            </a:r>
            <a:endParaRPr lang="en-US" sz="2262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1. Introduction</a:t>
            </a:r>
            <a:endParaRPr lang="en-US" sz="2262" dirty="0"/>
          </a:p>
        </p:txBody>
      </p:sp>
      <p:sp>
        <p:nvSpPr>
          <p:cNvPr id="2" name="직사각형 1"/>
          <p:cNvSpPr/>
          <p:nvPr/>
        </p:nvSpPr>
        <p:spPr>
          <a:xfrm>
            <a:off x="1551951" y="433678"/>
            <a:ext cx="124855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 rot="-5400000">
            <a:off x="-2721792" y="1577773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solidFill>
                  <a:srgbClr val="FFFFFF"/>
                </a:solidFill>
                <a:latin typeface="Noto Sans CJK KR Regular" pitchFamily="34" charset="0"/>
              </a:rPr>
              <a:t>1. Introduction</a:t>
            </a:r>
            <a:endParaRPr lang="en-US" sz="2262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27327-5B6D-13D7-AEF8-DD925AAE88EA}"/>
              </a:ext>
            </a:extLst>
          </p:cNvPr>
          <p:cNvSpPr txBox="1"/>
          <p:nvPr/>
        </p:nvSpPr>
        <p:spPr>
          <a:xfrm>
            <a:off x="3292334" y="1038225"/>
            <a:ext cx="975453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 목표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Open CV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없이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언어로 영상처리 하기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 기간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2024. 03. 07. ~ 2024. 03. 20.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 환경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Visual Studio 2022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 처리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기하학적 처리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처리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영역 처리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경계선 검출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10037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블러링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007270" y="4784943"/>
            <a:ext cx="358139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극단적인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화소값을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제거하기 위해 평준화로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평균값으로 대체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회선 마스크의 계수는 평균을 구하는 데 사용되므로 모두 값이 같음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5ADC1E4A-B3EA-03F6-05B8-1FACEB0C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9" y="115729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A0313BC-9065-2003-67B3-22DE1F06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630" y="115729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17469" y="4848225"/>
            <a:ext cx="703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3x3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590955" y="4848225"/>
            <a:ext cx="703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9x9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45" y="5371685"/>
            <a:ext cx="3404997" cy="8070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55" y="6301111"/>
            <a:ext cx="1130375" cy="1136356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41990" name="Picture 6">
            <a:extLst>
              <a:ext uri="{FF2B5EF4-FFF2-40B4-BE49-F238E27FC236}">
                <a16:creationId xmlns:a16="http://schemas.microsoft.com/office/drawing/2014/main" id="{2C4DD7BE-C0DE-21AD-E53C-C73ED9F7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73" y="1152148"/>
            <a:ext cx="3586542" cy="35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7269" y="5283244"/>
            <a:ext cx="4724400" cy="2165195"/>
          </a:xfrm>
          <a:prstGeom prst="rect">
            <a:avLst/>
          </a:prstGeom>
        </p:spPr>
      </p:pic>
      <p:sp>
        <p:nvSpPr>
          <p:cNvPr id="2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  <p:sp>
        <p:nvSpPr>
          <p:cNvPr id="27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28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929406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가우시안필터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235869" y="5534025"/>
            <a:ext cx="515683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영상의 세세한 부분을 제거하여 부드럽게 하므로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스무딩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(Smoothing)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처리라고도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x 3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필터를 이용한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스무딩한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영상으로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전체적으로 경계선이 악화되어 흐려짐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9D7E3-5471-E04D-2CE8-CF8BF54B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11CE720F-E33A-777E-4F08-BD447D3E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469" y="5534025"/>
            <a:ext cx="5562600" cy="914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469" y="5886450"/>
            <a:ext cx="1638300" cy="1676400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29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169268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샤프닝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856509" y="4908053"/>
            <a:ext cx="388456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고주파에 해당하는 상세한 부분을 더욱 강조하여 대비 효과를 증가시킴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흐린 영상을 개선하여 선명한 영상을 생성하는 데 주로 사용됨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22543" y="4848225"/>
            <a:ext cx="933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98869" y="4848225"/>
            <a:ext cx="1922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고주파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영역 처리</a:t>
            </a:r>
            <a:endParaRPr lang="en-US" sz="2262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669" y="6219825"/>
            <a:ext cx="1225396" cy="121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69" y="5327092"/>
            <a:ext cx="3657600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269" y="5334000"/>
            <a:ext cx="3778093" cy="657225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7D7B660-089D-5450-9A00-23EA4524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9" y="1168720"/>
            <a:ext cx="3583721" cy="356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B7E1F61D-A0EF-A9C0-24B2-7718D984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69" y="1152148"/>
            <a:ext cx="3604350" cy="360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EA31B2AF-2C84-2B2D-648C-990F167B0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69" y="1152148"/>
            <a:ext cx="3586542" cy="35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8940" y="6219825"/>
            <a:ext cx="1245199" cy="1226236"/>
          </a:xfrm>
          <a:prstGeom prst="rect">
            <a:avLst/>
          </a:prstGeom>
        </p:spPr>
      </p:pic>
      <p:sp>
        <p:nvSpPr>
          <p:cNvPr id="30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30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414866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084469" y="1244963"/>
            <a:ext cx="38063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경계선 검출</a:t>
            </a:r>
            <a:r>
              <a:rPr lang="en-US" altLang="ko-KR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1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sp>
        <p:nvSpPr>
          <p:cNvPr id="13" name="TextBox 12"/>
          <p:cNvSpPr txBox="1"/>
          <p:nvPr/>
        </p:nvSpPr>
        <p:spPr>
          <a:xfrm>
            <a:off x="8246268" y="2907426"/>
            <a:ext cx="5198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에지를 검출하기 위한 방법으로 사용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영상의 에지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물체 식별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등을 인지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방향성을 탐지할 수 있는 정보 제공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로버츠 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프리윗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소벨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라플라시안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DoG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AE3590C-2DD0-3BEC-71FF-9074DE65C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65" y="406654"/>
            <a:ext cx="6695703" cy="6679572"/>
          </a:xfrm>
          <a:prstGeom prst="rect">
            <a:avLst/>
          </a:prstGeom>
        </p:spPr>
      </p:pic>
      <p:sp>
        <p:nvSpPr>
          <p:cNvPr id="19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31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144520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수직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(row)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에지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71BFDC6A-47D9-AA4C-CB7B-E724B6B2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E3A8F24B-37CB-07DC-A2D5-907E3519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5833" y="5581356"/>
            <a:ext cx="5730379" cy="850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308" y="5339687"/>
            <a:ext cx="2524125" cy="2152650"/>
          </a:xfrm>
          <a:prstGeom prst="rect">
            <a:avLst/>
          </a:prstGeom>
        </p:spPr>
      </p:pic>
      <p:sp>
        <p:nvSpPr>
          <p:cNvPr id="24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32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107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(column)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에지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FBFD1829-2DE1-1273-A15E-92604AC6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DA95C-F1D1-42C8-A3C5-1DA0E17E7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521" y="5365382"/>
            <a:ext cx="2171700" cy="2133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713" y="5610225"/>
            <a:ext cx="5669686" cy="990600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33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386524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수직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+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수평 에지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1F8D7-5A7F-C46F-04C1-6D5F7074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9A78CAF8-CF8B-6165-C878-BDAD71C3D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269" y="5803161"/>
            <a:ext cx="6175356" cy="873863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34439"/>
              </p:ext>
            </p:extLst>
          </p:nvPr>
        </p:nvGraphicFramePr>
        <p:xfrm>
          <a:off x="2814171" y="5577812"/>
          <a:ext cx="1676400" cy="1676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383682751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9212448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52245845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5593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6817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10094"/>
                  </a:ext>
                </a:extLst>
              </a:tr>
            </a:tbl>
          </a:graphicData>
        </a:graphic>
      </p:graphicFrame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34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629894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로버츠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)row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469494"/>
            <a:ext cx="515683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크기가 작아 매우 빠른 속도로 동작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효과적으로 사용 가능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잘 평균할 수 없으며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잡음에 민감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1B611A5-65F4-C7C1-7590-B9A4CC41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8B6438D0-C16C-EC79-1A8E-BF9A6AE2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133" y="5737644"/>
            <a:ext cx="5379940" cy="1055289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35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973575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프리윗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)row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592604"/>
            <a:ext cx="51568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비교적 잘 평균화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대각선보다 수평과 수직에 놓인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에지에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민감하게 반응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19796B7-C4FB-7BAD-DAE5-EA596646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>
            <a:extLst>
              <a:ext uri="{FF2B5EF4-FFF2-40B4-BE49-F238E27FC236}">
                <a16:creationId xmlns:a16="http://schemas.microsoft.com/office/drawing/2014/main" id="{170DAA4C-B363-B88E-B8FE-C7A0C60EE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60613"/>
            <a:ext cx="4083613" cy="40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869" y="5686424"/>
            <a:ext cx="6248400" cy="1066801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36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8219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소벨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수평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row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592604"/>
            <a:ext cx="51568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돌출된 값을 비교적 잘 평균화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대각선 방향에 놓인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에지에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민감하게 반응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1F4256D-ECE8-85E9-AA8E-753FB3C1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0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E06827E6-800E-832F-A6C8-BCD485E1D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7290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67" y="5810250"/>
            <a:ext cx="5905802" cy="1053526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37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5537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02 / 40</a:t>
            </a:r>
            <a:endParaRPr lang="en-US" sz="2262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</a:t>
            </a:r>
            <a:endParaRPr lang="en-US" sz="2262" dirty="0"/>
          </a:p>
        </p:txBody>
      </p:sp>
      <p:sp>
        <p:nvSpPr>
          <p:cNvPr id="2" name="직사각형 1"/>
          <p:cNvSpPr/>
          <p:nvPr/>
        </p:nvSpPr>
        <p:spPr>
          <a:xfrm>
            <a:off x="1551951" y="433678"/>
            <a:ext cx="66943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45A49A-2BC3-06BE-F9DE-42F861F08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22" y="820440"/>
            <a:ext cx="3581400" cy="18731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6C1FDA-8157-9FC3-092A-CBBDE929D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13" y="1496647"/>
            <a:ext cx="2743200" cy="18513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DB11C2-A07C-AFF9-CD26-59C43C7CC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69" y="3552825"/>
            <a:ext cx="5867400" cy="32436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 rot="-5400000">
            <a:off x="-2721792" y="1577773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solidFill>
                  <a:srgbClr val="FFFFFF"/>
                </a:solidFill>
                <a:latin typeface="Noto Sans CJK KR Regular" pitchFamily="34" charset="0"/>
              </a:rPr>
              <a:t>2. Body</a:t>
            </a:r>
            <a:endParaRPr lang="en-US" sz="2262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4" r="8755" b="70796"/>
          <a:stretch/>
        </p:blipFill>
        <p:spPr>
          <a:xfrm>
            <a:off x="9194600" y="2484170"/>
            <a:ext cx="3995088" cy="5901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2390F8-13E2-89CE-ACA7-18DE4684E0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7" r="1990" b="64663"/>
          <a:stretch/>
        </p:blipFill>
        <p:spPr>
          <a:xfrm>
            <a:off x="8950096" y="3228816"/>
            <a:ext cx="4249173" cy="7719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62C82D5-F2DD-3967-711D-4EBDE4DC7B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5" r="27329" b="68090"/>
          <a:stretch/>
        </p:blipFill>
        <p:spPr>
          <a:xfrm>
            <a:off x="9946210" y="4156818"/>
            <a:ext cx="3243478" cy="7390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CDD44B-A1CF-CDDF-091A-FEBCA0092D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5" r="12500" b="66948"/>
          <a:stretch/>
        </p:blipFill>
        <p:spPr>
          <a:xfrm>
            <a:off x="9546040" y="5064324"/>
            <a:ext cx="3653229" cy="6133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AE3590C-2DD0-3BEC-71FF-9074DE65C0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1" b="62025"/>
          <a:stretch/>
        </p:blipFill>
        <p:spPr>
          <a:xfrm>
            <a:off x="9275468" y="5868890"/>
            <a:ext cx="3923801" cy="655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8" name="Object 12"/>
          <p:cNvSpPr txBox="1"/>
          <p:nvPr/>
        </p:nvSpPr>
        <p:spPr>
          <a:xfrm>
            <a:off x="9658846" y="1049126"/>
            <a:ext cx="34276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메인 메뉴</a:t>
            </a:r>
            <a:r>
              <a:rPr lang="en-US" altLang="ko-KR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7087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7. </a:t>
            </a:r>
            <a:r>
              <a:rPr lang="en-US" altLang="ko-KR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LoG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라플라시안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0B4FE82-6DA8-4069-63EA-7976B933B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>
            <a:extLst>
              <a:ext uri="{FF2B5EF4-FFF2-40B4-BE49-F238E27FC236}">
                <a16:creationId xmlns:a16="http://schemas.microsoft.com/office/drawing/2014/main" id="{91FB7F01-92A7-D369-0F18-7CD30425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3827"/>
            <a:ext cx="4083613" cy="40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669" y="5747103"/>
            <a:ext cx="5173510" cy="9299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917" y="6111740"/>
            <a:ext cx="4035181" cy="1327285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381625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잡음 성분에 매우 민감하여 실제보다 더 많은 에지를 검출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38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478140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0" y="428625"/>
            <a:ext cx="397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8. </a:t>
            </a:r>
            <a:r>
              <a:rPr lang="en-US" altLang="ko-KR" sz="2000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DoG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(7x7)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381625"/>
            <a:ext cx="5156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시간이 많이 소요되는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연산자의 단점을 보안하기 위해 등장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8FB7B7-0AED-F961-A2B4-9B5E0B8F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2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10014C87-0F97-9717-E87E-CE5A13B6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3827"/>
            <a:ext cx="4088301" cy="40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– 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경계선 검출</a:t>
            </a:r>
            <a:endParaRPr lang="en-US" sz="2262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973" y="5456746"/>
            <a:ext cx="6048375" cy="18298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684" y="6103903"/>
            <a:ext cx="3648075" cy="12096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1925" y="5886848"/>
            <a:ext cx="1557899" cy="1611620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39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199272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6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3. Conclusion</a:t>
            </a:r>
            <a:endParaRPr lang="en-US" sz="2262" dirty="0"/>
          </a:p>
        </p:txBody>
      </p:sp>
      <p:sp>
        <p:nvSpPr>
          <p:cNvPr id="2" name="직사각형 1"/>
          <p:cNvSpPr/>
          <p:nvPr/>
        </p:nvSpPr>
        <p:spPr>
          <a:xfrm>
            <a:off x="1551951" y="433678"/>
            <a:ext cx="12714118" cy="667049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 rot="-5400000">
            <a:off x="-2721792" y="1577773"/>
            <a:ext cx="9894741" cy="711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22" dirty="0">
                <a:solidFill>
                  <a:srgbClr val="FFFFFF"/>
                </a:solidFill>
                <a:latin typeface="Noto Sans CJK KR Regular" pitchFamily="34" charset="0"/>
              </a:rPr>
              <a:t>3. Conclusion</a:t>
            </a:r>
            <a:endParaRPr lang="en-US" sz="2262" dirty="0"/>
          </a:p>
        </p:txBody>
      </p:sp>
      <p:sp>
        <p:nvSpPr>
          <p:cNvPr id="22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40 / 40</a:t>
            </a:r>
            <a:endParaRPr lang="en-US" sz="2262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27327-5B6D-13D7-AEF8-DD925AAE88EA}"/>
              </a:ext>
            </a:extLst>
          </p:cNvPr>
          <p:cNvSpPr txBox="1"/>
          <p:nvPr/>
        </p:nvSpPr>
        <p:spPr>
          <a:xfrm>
            <a:off x="3292334" y="1038225"/>
            <a:ext cx="975453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Open CV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언어로 </a:t>
            </a: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영상처리를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구현하는 경험을 쌓을 수 있어서 좋았다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2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메모리 할당과 해제의 필요성에 대해 알 수 있는 시간이었다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영상처리 기능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되돌리기 기능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   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영상처리 기능 추가 구현 및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효과 누적 시도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Python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영상 처리 구현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16055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4664869" y="3972484"/>
            <a:ext cx="12222764" cy="1717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558" kern="0" spc="503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tHANK YOU!</a:t>
            </a:r>
            <a:endParaRPr lang="en-US" sz="2262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709768" y="3541415"/>
            <a:ext cx="1428304" cy="137623"/>
            <a:chOff x="4470762" y="3590471"/>
            <a:chExt cx="1136369" cy="109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0762" y="3590471"/>
              <a:ext cx="1136369" cy="109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48176" y="1244963"/>
            <a:ext cx="400638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&lt;</a:t>
            </a:r>
            <a:r>
              <a:rPr lang="ko-KR" altLang="en-US" sz="4000" b="1" dirty="0" err="1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화소</a:t>
            </a:r>
            <a:r>
              <a:rPr lang="ko-KR" altLang="en-US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 점 처리</a:t>
            </a:r>
            <a:r>
              <a:rPr lang="en-US" altLang="ko-KR" sz="4000" b="1" dirty="0">
                <a:solidFill>
                  <a:srgbClr val="49494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HELuxGoB" pitchFamily="34" charset="0"/>
              </a:rPr>
              <a:t>&gt;</a:t>
            </a:r>
          </a:p>
        </p:txBody>
      </p:sp>
      <p:sp>
        <p:nvSpPr>
          <p:cNvPr id="17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sp>
        <p:nvSpPr>
          <p:cNvPr id="13" name="TextBox 12"/>
          <p:cNvSpPr txBox="1"/>
          <p:nvPr/>
        </p:nvSpPr>
        <p:spPr>
          <a:xfrm>
            <a:off x="8474869" y="2907426"/>
            <a:ext cx="495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처리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(Point Processing).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받지 않고 단순히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화소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점의 값만 변경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밝게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어둡게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뚜렷하게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희미하게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AND, OR, XOR,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평균값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5"/>
          <a:stretch/>
        </p:blipFill>
        <p:spPr>
          <a:xfrm>
            <a:off x="1540669" y="433678"/>
            <a:ext cx="6705599" cy="6670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6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03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210062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288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동일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20D5F-03C9-0088-917F-341720C4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84542" y="5838825"/>
            <a:ext cx="470006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영상과 동일한 영상으로 출력하는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FB282324-7C9A-C8A2-4B7D-94421868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838" y="1151229"/>
            <a:ext cx="4092520" cy="40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012" y="6101179"/>
            <a:ext cx="5168171" cy="445532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04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50497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05 / 40</a:t>
            </a:r>
            <a:endParaRPr lang="en-US" sz="2262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744056" y="5469493"/>
            <a:ext cx="432422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</p:txBody>
      </p: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3362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2.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밝게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덧셈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C9D92-FF33-56B1-45B1-2F95F2AE1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6" y="1153827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020D5F-03C9-0088-917F-341720C47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sp>
        <p:nvSpPr>
          <p:cNvPr id="3" name="Object 14">
            <a:extLst>
              <a:ext uri="{FF2B5EF4-FFF2-40B4-BE49-F238E27FC236}">
                <a16:creationId xmlns:a16="http://schemas.microsoft.com/office/drawing/2014/main" id="{65213CC3-91D1-2335-A412-87A896BBC049}"/>
              </a:ext>
            </a:extLst>
          </p:cNvPr>
          <p:cNvSpPr txBox="1"/>
          <p:nvPr/>
        </p:nvSpPr>
        <p:spPr>
          <a:xfrm>
            <a:off x="1112090" y="5838825"/>
            <a:ext cx="515683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화소의 밝기 값에 특정한 상수 값을 더해 화소의 밝기 값을 증가시켜 영상 을 밝게 하는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최대값인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넘는 값은 모두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처리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269" y="6094040"/>
            <a:ext cx="4465540" cy="11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7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347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3.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어둡게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뺄셈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126" name="Picture 6">
            <a:extLst>
              <a:ext uri="{FF2B5EF4-FFF2-40B4-BE49-F238E27FC236}">
                <a16:creationId xmlns:a16="http://schemas.microsoft.com/office/drawing/2014/main" id="{6470C585-2FB9-1421-3077-392B7C68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014" y="1157187"/>
            <a:ext cx="4082344" cy="40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B1784-EDFC-335D-DE81-AB91567A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2328B928-259A-236F-6A12-29DBED38FBD0}"/>
              </a:ext>
            </a:extLst>
          </p:cNvPr>
          <p:cNvSpPr txBox="1"/>
          <p:nvPr/>
        </p:nvSpPr>
        <p:spPr>
          <a:xfrm>
            <a:off x="1112090" y="5838825"/>
            <a:ext cx="515683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화소의 밝기 값에 특정한 상수 값을 빼 화소의 밝기 값을 감소시켜 영상의 밝기를 어둡게 하는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최소값인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작은 음수 값은 모두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처리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sp>
        <p:nvSpPr>
          <p:cNvPr id="24" name="Object 13"/>
          <p:cNvSpPr txBox="1"/>
          <p:nvPr/>
        </p:nvSpPr>
        <p:spPr>
          <a:xfrm>
            <a:off x="7744056" y="5469493"/>
            <a:ext cx="432422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100;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4056" y="6015152"/>
            <a:ext cx="4588448" cy="1147112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06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29490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85335" y="3049181"/>
            <a:ext cx="399844" cy="127406"/>
            <a:chOff x="306556" y="3198830"/>
            <a:chExt cx="318119" cy="101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06556" y="3198830"/>
              <a:ext cx="318119" cy="101366"/>
            </a:xfrm>
            <a:prstGeom prst="rect">
              <a:avLst/>
            </a:prstGeom>
          </p:spPr>
        </p:pic>
      </p:grpSp>
      <p:grpSp>
        <p:nvGrpSpPr>
          <p:cNvPr id="2" name="그룹 1013">
            <a:extLst>
              <a:ext uri="{FF2B5EF4-FFF2-40B4-BE49-F238E27FC236}">
                <a16:creationId xmlns:a16="http://schemas.microsoft.com/office/drawing/2014/main" id="{AFA35267-0A59-8350-FC08-3F15AAC0ACD6}"/>
              </a:ext>
            </a:extLst>
          </p:cNvPr>
          <p:cNvGrpSpPr/>
          <p:nvPr/>
        </p:nvGrpSpPr>
        <p:grpSpPr>
          <a:xfrm>
            <a:off x="1312069" y="864766"/>
            <a:ext cx="10806079" cy="97259"/>
            <a:chOff x="1140083" y="1172561"/>
            <a:chExt cx="8597398" cy="77379"/>
          </a:xfrm>
        </p:grpSpPr>
        <p:pic>
          <p:nvPicPr>
            <p:cNvPr id="4" name="Object 59">
              <a:extLst>
                <a:ext uri="{FF2B5EF4-FFF2-40B4-BE49-F238E27FC236}">
                  <a16:creationId xmlns:a16="http://schemas.microsoft.com/office/drawing/2014/main" id="{633630A5-115C-556B-1EC5-72EC2BA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083" y="1172561"/>
              <a:ext cx="8597398" cy="7737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81BAC9-9F58-56A8-87D3-54BA989A6354}"/>
              </a:ext>
            </a:extLst>
          </p:cNvPr>
          <p:cNvSpPr txBox="1"/>
          <p:nvPr/>
        </p:nvSpPr>
        <p:spPr>
          <a:xfrm>
            <a:off x="1324751" y="428625"/>
            <a:ext cx="347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4. [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산술연산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]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 뚜렷하게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곱셈</a:t>
            </a:r>
            <a:r>
              <a:rPr lang="en-US" altLang="ko-KR" sz="2000" b="1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sz="20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0BE827DC-AA32-5058-8818-8AB20B549EB6}"/>
              </a:ext>
            </a:extLst>
          </p:cNvPr>
          <p:cNvGrpSpPr/>
          <p:nvPr/>
        </p:nvGrpSpPr>
        <p:grpSpPr>
          <a:xfrm>
            <a:off x="5698843" y="-181067"/>
            <a:ext cx="2046953" cy="7954026"/>
            <a:chOff x="4534026" y="628819"/>
            <a:chExt cx="1628571" cy="6328283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CF4B66B2-65A0-755E-61C8-471376A5D863}"/>
                </a:ext>
              </a:extLst>
            </p:cNvPr>
            <p:cNvGrpSpPr/>
            <p:nvPr/>
          </p:nvGrpSpPr>
          <p:grpSpPr>
            <a:xfrm>
              <a:off x="4534026" y="751490"/>
              <a:ext cx="1627187" cy="6082940"/>
              <a:chOff x="4534026" y="751490"/>
              <a:chExt cx="1627187" cy="6082940"/>
            </a:xfrm>
          </p:grpSpPr>
          <p:pic>
            <p:nvPicPr>
              <p:cNvPr id="23" name="Object 16">
                <a:extLst>
                  <a:ext uri="{FF2B5EF4-FFF2-40B4-BE49-F238E27FC236}">
                    <a16:creationId xmlns:a16="http://schemas.microsoft.com/office/drawing/2014/main" id="{7456307A-0146-8A52-4F15-F6388BC61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4026" y="751490"/>
                <a:ext cx="1627187" cy="6082940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5AEF290-EBF1-338E-DC8E-3511A517E644}"/>
                </a:ext>
              </a:extLst>
            </p:cNvPr>
            <p:cNvGrpSpPr/>
            <p:nvPr/>
          </p:nvGrpSpPr>
          <p:grpSpPr>
            <a:xfrm>
              <a:off x="2183478" y="3784443"/>
              <a:ext cx="6328283" cy="17035"/>
              <a:chOff x="2183478" y="3784443"/>
              <a:chExt cx="6328283" cy="17035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BD44233A-6EE7-A647-9099-BD3AB30AB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183478" y="3784443"/>
                <a:ext cx="6328283" cy="17035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A4B1784-EDFC-335D-DE81-AB91567A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41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2328B928-259A-236F-6A12-29DBED38FBD0}"/>
              </a:ext>
            </a:extLst>
          </p:cNvPr>
          <p:cNvSpPr txBox="1"/>
          <p:nvPr/>
        </p:nvSpPr>
        <p:spPr>
          <a:xfrm>
            <a:off x="1112090" y="5840075"/>
            <a:ext cx="515683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화소의 밝기 값에 특정 상수 값을 곱해 전체적으로 화소의 밝기 값이 증가 해 더 밝게 하는 처리 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밝기와 최소 밝기의 차이는 작아짐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C072D9-141E-DE13-16FE-091A2D6B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94" y="1151229"/>
            <a:ext cx="4088302" cy="4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9"/>
          <p:cNvSpPr txBox="1"/>
          <p:nvPr/>
        </p:nvSpPr>
        <p:spPr>
          <a:xfrm rot="5400000">
            <a:off x="-1623783" y="4765699"/>
            <a:ext cx="441058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31" dirty="0">
                <a:solidFill>
                  <a:srgbClr val="494949"/>
                </a:solidFill>
                <a:latin typeface="THELuxGoL" pitchFamily="34" charset="0"/>
              </a:rPr>
              <a:t>2. Body - </a:t>
            </a:r>
            <a:r>
              <a:rPr lang="ko-KR" altLang="en-US" sz="1131" dirty="0" err="1">
                <a:solidFill>
                  <a:srgbClr val="494949"/>
                </a:solidFill>
                <a:latin typeface="THELuxGoL" pitchFamily="34" charset="0"/>
              </a:rPr>
              <a:t>화소</a:t>
            </a:r>
            <a:r>
              <a:rPr lang="ko-KR" altLang="en-US" sz="1131" dirty="0">
                <a:solidFill>
                  <a:srgbClr val="494949"/>
                </a:solidFill>
                <a:latin typeface="THELuxGoL" pitchFamily="34" charset="0"/>
              </a:rPr>
              <a:t> 점 처리</a:t>
            </a:r>
            <a:endParaRPr lang="en-US" sz="2262" dirty="0"/>
          </a:p>
        </p:txBody>
      </p:sp>
      <p:sp>
        <p:nvSpPr>
          <p:cNvPr id="24" name="Object 13"/>
          <p:cNvSpPr txBox="1"/>
          <p:nvPr/>
        </p:nvSpPr>
        <p:spPr>
          <a:xfrm>
            <a:off x="7742993" y="5393293"/>
            <a:ext cx="432422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val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2;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992" y="5840075"/>
            <a:ext cx="5361371" cy="1370350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 rot="-16200000">
            <a:off x="-517379" y="1465729"/>
            <a:ext cx="2193133" cy="266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31" dirty="0">
                <a:solidFill>
                  <a:srgbClr val="494949"/>
                </a:solidFill>
                <a:latin typeface="THELuxGoB" pitchFamily="34" charset="0"/>
                <a:cs typeface="THELuxGoB" pitchFamily="34" charset="0"/>
              </a:rPr>
              <a:t>07 / 40</a:t>
            </a:r>
            <a:endParaRPr lang="en-US" sz="2262" dirty="0"/>
          </a:p>
        </p:txBody>
      </p:sp>
    </p:spTree>
    <p:extLst>
      <p:ext uri="{BB962C8B-B14F-4D97-AF65-F5344CB8AC3E}">
        <p14:creationId xmlns:p14="http://schemas.microsoft.com/office/powerpoint/2010/main" val="192252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1565</Words>
  <Application>Microsoft Office PowerPoint</Application>
  <PresentationFormat>사용자 지정</PresentationFormat>
  <Paragraphs>299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Bebas</vt:lpstr>
      <vt:lpstr>Noto Sans CJK KR Regular</vt:lpstr>
      <vt:lpstr>THELuxGoB</vt:lpstr>
      <vt:lpstr>THELuxGoL</vt:lpstr>
      <vt:lpstr>돋움체</vt:lpstr>
      <vt:lpstr>맑은 고딕</vt:lpstr>
      <vt:lpstr>바탕</vt:lpstr>
      <vt:lpstr>Arial</vt:lpstr>
      <vt:lpstr>Calibri</vt:lpstr>
      <vt:lpstr>Candara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iot</cp:lastModifiedBy>
  <cp:revision>84</cp:revision>
  <dcterms:created xsi:type="dcterms:W3CDTF">2024-03-19T10:20:34Z</dcterms:created>
  <dcterms:modified xsi:type="dcterms:W3CDTF">2024-03-22T05:26:31Z</dcterms:modified>
</cp:coreProperties>
</file>